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13"/>
  </p:handoutMasterIdLst>
  <p:sldIdLst>
    <p:sldId id="482" r:id="rId3"/>
    <p:sldId id="497" r:id="rId5"/>
    <p:sldId id="476" r:id="rId6"/>
    <p:sldId id="491" r:id="rId7"/>
    <p:sldId id="510" r:id="rId8"/>
    <p:sldId id="511" r:id="rId9"/>
    <p:sldId id="477" r:id="rId10"/>
    <p:sldId id="363" r:id="rId11"/>
    <p:sldId id="479" r:id="rId1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A8C0B"/>
    <a:srgbClr val="F68908"/>
    <a:srgbClr val="FF8000"/>
    <a:srgbClr val="FD690C"/>
    <a:srgbClr val="FD6108"/>
    <a:srgbClr val="EA6A09"/>
    <a:srgbClr val="F7A654"/>
    <a:srgbClr val="50AB06"/>
    <a:srgbClr val="AA28BA"/>
    <a:srgbClr val="713C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22" autoAdjust="0"/>
    <p:restoredTop sz="96341" autoAdjust="0"/>
  </p:normalViewPr>
  <p:slideViewPr>
    <p:cSldViewPr snapToGrid="0" snapToObjects="1">
      <p:cViewPr varScale="1">
        <p:scale>
          <a:sx n="71" d="100"/>
          <a:sy n="71" d="100"/>
        </p:scale>
        <p:origin x="-1776" y="-128"/>
      </p:cViewPr>
      <p:guideLst>
        <p:guide orient="horz" pos="3168"/>
        <p:guide pos="246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9" d="100"/>
        <a:sy n="309" d="100"/>
      </p:scale>
      <p:origin x="0" y="2713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CCAD9-BB83-0444-8C69-F32F4446E89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9EE94-8227-7646-92D8-0B67D6AF671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D45E53-28CB-FB4F-A14C-CBBB4CC2EA41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3438" y="685800"/>
            <a:ext cx="26511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4"/>
            <a:ext cx="660654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A40B6E2-7838-AC42-BA21-126CD01F7BE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DDAAA31-91F0-9B44-9BE2-B5CF6DDFE25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90281" y="591397"/>
            <a:ext cx="1485662" cy="1258697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0598" y="591397"/>
            <a:ext cx="4330144" cy="1258697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40E18998-D65D-D045-B12E-E0E20EFD07D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9A3B2CC5-B3BD-5F47-A39D-3DD485F5601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86C1C89E-2D10-5F4B-8F49-A2D872A924F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597" y="3441277"/>
            <a:ext cx="2907903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8040" y="3441277"/>
            <a:ext cx="2907904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5AC37FBE-A4B5-0243-ADEE-299CF7996309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9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9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0682DC10-6879-4E45-9EED-B27E68669CC2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C9EB08F2-3B78-C148-A78D-D833C2651234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94FCA9B-C694-1043-B1EC-5969949C7C4B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0473"/>
            <a:ext cx="2557066" cy="17043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2" y="400474"/>
            <a:ext cx="4344988" cy="85845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0" y="2104814"/>
            <a:ext cx="2557066" cy="68802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1900D4F-30E5-444F-BBEB-5EB2222B5556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0"/>
            <a:ext cx="4663440" cy="83121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7"/>
            <a:ext cx="4663440" cy="603504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6"/>
            <a:ext cx="4663440" cy="1180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B1FF9982-5B9B-6A41-A6D9-1A48DF1FC8B5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1"/>
            <a:ext cx="6995160" cy="6638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7"/>
            <a:ext cx="24612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98" y="9519711"/>
            <a:ext cx="18135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Condensed"/>
                <a:cs typeface="Futura Condensed"/>
              </a:defRPr>
            </a:lvl1pPr>
          </a:lstStyle>
          <a:p>
            <a:fld id="{6A77D604-7237-AC46-B361-5A1F89385890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9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9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9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9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0.png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0" Type="http://schemas.openxmlformats.org/officeDocument/2006/relationships/notesSlide" Target="../notesSlides/notesSlide5.xml"/><Relationship Id="rId1" Type="http://schemas.openxmlformats.org/officeDocument/2006/relationships/hyperlink" Target="https://create.codelab.club/studios/89/" TargetMode="Externa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hyperlink" Target="https://create.codelab.club/studios/91/" TargetMode="Externa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5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4732867" y="8192253"/>
            <a:ext cx="2514173" cy="101473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Futura Condensed"/>
                <a:cs typeface="Futura Condensed"/>
              </a:rPr>
              <a:t>知</a:t>
            </a:r>
            <a:r>
              <a:rPr lang="en-US" altLang="zh-CN" sz="1200" dirty="0">
                <a:latin typeface="Futura Condensed"/>
                <a:cs typeface="Futura Condensed"/>
              </a:rPr>
              <a:t>/</a:t>
            </a:r>
            <a:r>
              <a:rPr lang="zh-CN" altLang="en-US" sz="1200" dirty="0">
                <a:latin typeface="Futura Condensed"/>
                <a:cs typeface="Futura Condensed"/>
              </a:rPr>
              <a:t>求</a:t>
            </a:r>
            <a:r>
              <a:rPr lang="en-US" altLang="zh-CN" sz="1200" dirty="0">
                <a:latin typeface="Futura Condensed"/>
                <a:cs typeface="Futura Condensed"/>
              </a:rPr>
              <a:t>/</a:t>
            </a:r>
            <a:r>
              <a:rPr lang="zh-CN" altLang="en-US" sz="1200" dirty="0">
                <a:latin typeface="Futura Condensed"/>
                <a:cs typeface="Futura Condensed"/>
              </a:rPr>
              <a:t>学	  	  </a:t>
            </a:r>
            <a:r>
              <a:rPr lang="zh-CN" altLang="en-US" sz="1200" dirty="0" smtClean="0">
                <a:latin typeface="Futura Condensed"/>
                <a:cs typeface="Futura Condensed"/>
              </a:rPr>
              <a:t>      </a:t>
            </a:r>
            <a:r>
              <a:rPr lang="en-US" altLang="zh-CN" sz="1200" dirty="0" smtClean="0">
                <a:latin typeface="Futura Condensed"/>
                <a:cs typeface="Futura Condensed"/>
              </a:rPr>
              <a:t>92</a:t>
            </a:r>
            <a:endParaRPr lang="en-US" altLang="zh-CN" sz="1200" dirty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进阶概念		 </a:t>
            </a:r>
            <a:r>
              <a:rPr lang="zh-CN" altLang="en-US" sz="1200" dirty="0" smtClean="0">
                <a:latin typeface="Futura Condensed"/>
                <a:cs typeface="Futura Condensed"/>
              </a:rPr>
              <a:t>       </a:t>
            </a:r>
            <a:r>
              <a:rPr lang="en-US" altLang="zh-CN" sz="1200" dirty="0">
                <a:latin typeface="Futura Condensed"/>
                <a:cs typeface="Futura Condensed"/>
              </a:rPr>
              <a:t>96</a:t>
            </a:r>
            <a:endParaRPr lang="en-US" altLang="zh-CN" sz="1200" dirty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硬件和扩展模块	        </a:t>
            </a:r>
            <a:r>
              <a:rPr lang="en-US" altLang="zh-CN" sz="1200" dirty="0" smtClean="0">
                <a:latin typeface="Futura Condensed"/>
                <a:cs typeface="Futura Condensed"/>
              </a:rPr>
              <a:t>100</a:t>
            </a:r>
            <a:endParaRPr lang="en-US" altLang="zh-CN" sz="1200" dirty="0">
              <a:latin typeface="Futura Condensed"/>
              <a:cs typeface="Futura Condensed"/>
            </a:endParaRPr>
          </a:p>
          <a:p>
            <a:endParaRPr lang="en-US" altLang="zh-CN" sz="1200" dirty="0">
              <a:latin typeface="Futura Condensed"/>
              <a:cs typeface="Futura Condensed"/>
            </a:endParaRPr>
          </a:p>
          <a:p>
            <a:r>
              <a:rPr lang="en-US" altLang="zh-CN" sz="1200" dirty="0">
                <a:latin typeface="Futura Condensed"/>
                <a:cs typeface="Futura Condensed"/>
              </a:rPr>
              <a:t>      		 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605328" y="8605169"/>
            <a:ext cx="3674608" cy="604226"/>
            <a:chOff x="634075" y="8600752"/>
            <a:chExt cx="3674608" cy="604226"/>
          </a:xfrm>
        </p:grpSpPr>
        <p:grpSp>
          <p:nvGrpSpPr>
            <p:cNvPr id="43" name="Group 42"/>
            <p:cNvGrpSpPr/>
            <p:nvPr/>
          </p:nvGrpSpPr>
          <p:grpSpPr>
            <a:xfrm>
              <a:off x="853841" y="8748598"/>
              <a:ext cx="3218710" cy="456380"/>
              <a:chOff x="1699218" y="4842934"/>
              <a:chExt cx="3218710" cy="456380"/>
            </a:xfrm>
            <a:effectLst/>
          </p:grpSpPr>
          <p:cxnSp>
            <p:nvCxnSpPr>
              <p:cNvPr id="51" name="Straight Connector 50"/>
              <p:cNvCxnSpPr/>
              <p:nvPr/>
            </p:nvCxnSpPr>
            <p:spPr>
              <a:xfrm>
                <a:off x="1699218" y="4849283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1699218" y="5292964"/>
                <a:ext cx="3218710" cy="0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2248625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2777846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3328397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3850843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4394979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4917928" y="4846108"/>
                <a:ext cx="0" cy="452556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634075" y="8600752"/>
              <a:ext cx="3674608" cy="470400"/>
              <a:chOff x="1998752" y="6567822"/>
              <a:chExt cx="3674608" cy="470400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1998752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rmAutofit/>
              </a:bodyPr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0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2532725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1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3061946" y="6567822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2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3612497" y="6567822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3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4134943" y="6567822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4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5202961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6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59" name="Group 58"/>
          <p:cNvGrpSpPr/>
          <p:nvPr/>
        </p:nvGrpSpPr>
        <p:grpSpPr>
          <a:xfrm>
            <a:off x="3262743" y="8464915"/>
            <a:ext cx="516223" cy="516223"/>
            <a:chOff x="1267298" y="8604842"/>
            <a:chExt cx="516223" cy="516223"/>
          </a:xfrm>
        </p:grpSpPr>
        <p:sp>
          <p:nvSpPr>
            <p:cNvPr id="60" name="Teardrop 59"/>
            <p:cNvSpPr/>
            <p:nvPr/>
          </p:nvSpPr>
          <p:spPr>
            <a:xfrm rot="8075815">
              <a:off x="1267298" y="8604842"/>
              <a:ext cx="516223" cy="516223"/>
            </a:xfrm>
            <a:prstGeom prst="teardrop">
              <a:avLst/>
            </a:prstGeom>
            <a:solidFill>
              <a:srgbClr val="F7A65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1336401" y="8662999"/>
              <a:ext cx="38100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5</a:t>
              </a:r>
              <a:endParaRPr lang="en-US" sz="4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457198" y="464006"/>
            <a:ext cx="576954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00" dirty="0" smtClean="0">
                <a:latin typeface="Futura Condensed"/>
                <a:cs typeface="Futura Condensed"/>
              </a:rPr>
              <a:t>UNIT 5</a:t>
            </a:r>
            <a:endParaRPr lang="en-US" sz="5300" dirty="0" smtClean="0">
              <a:latin typeface="Futura Condensed"/>
              <a:cs typeface="Futura Condensed"/>
            </a:endParaRPr>
          </a:p>
          <a:p>
            <a:r>
              <a:rPr lang="zh-CN" altLang="en-US" sz="5400" dirty="0"/>
              <a:t>深入探究</a:t>
            </a:r>
            <a:endParaRPr lang="en-US" sz="5300" dirty="0">
              <a:latin typeface="Futura Condensed"/>
              <a:cs typeface="Futura Condensed"/>
            </a:endParaRPr>
          </a:p>
        </p:txBody>
      </p:sp>
      <p:sp>
        <p:nvSpPr>
          <p:cNvPr id="63" name="Slide Number Placeholder 2"/>
          <p:cNvSpPr txBox="1"/>
          <p:nvPr/>
        </p:nvSpPr>
        <p:spPr>
          <a:xfrm>
            <a:off x="3887162" y="9517906"/>
            <a:ext cx="3744764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tx1">
                    <a:tint val="75000"/>
                  </a:schemeClr>
                </a:solidFill>
                <a:latin typeface="Futura Condensed"/>
                <a:ea typeface="+mn-ea"/>
                <a:cs typeface="Futura Condensed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89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-1" y="7559351"/>
            <a:ext cx="7772401" cy="666231"/>
            <a:chOff x="-1" y="7378700"/>
            <a:chExt cx="7772401" cy="666231"/>
          </a:xfrm>
        </p:grpSpPr>
        <p:sp>
          <p:nvSpPr>
            <p:cNvPr id="65" name="Rectangle 64"/>
            <p:cNvSpPr/>
            <p:nvPr/>
          </p:nvSpPr>
          <p:spPr>
            <a:xfrm>
              <a:off x="-1" y="7406951"/>
              <a:ext cx="7772401" cy="479582"/>
            </a:xfrm>
            <a:prstGeom prst="rect">
              <a:avLst/>
            </a:prstGeom>
            <a:solidFill>
              <a:srgbClr val="F7A654"/>
            </a:solidFill>
            <a:ln>
              <a:solidFill>
                <a:srgbClr val="F7A65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Diamond 65"/>
            <p:cNvSpPr/>
            <p:nvPr/>
          </p:nvSpPr>
          <p:spPr>
            <a:xfrm>
              <a:off x="2108219" y="7648251"/>
              <a:ext cx="381000" cy="381000"/>
            </a:xfrm>
            <a:prstGeom prst="diamond">
              <a:avLst/>
            </a:prstGeom>
            <a:solidFill>
              <a:srgbClr val="F7A65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Diamond 66"/>
            <p:cNvSpPr/>
            <p:nvPr/>
          </p:nvSpPr>
          <p:spPr>
            <a:xfrm>
              <a:off x="5681688" y="7663931"/>
              <a:ext cx="384162" cy="381000"/>
            </a:xfrm>
            <a:prstGeom prst="diamond">
              <a:avLst/>
            </a:prstGeom>
            <a:solidFill>
              <a:srgbClr val="F7A65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279937" y="7378700"/>
              <a:ext cx="3187664" cy="5232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包含内容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17500" y="7378700"/>
              <a:ext cx="3962438" cy="5232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目前所在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533271" y="905145"/>
            <a:ext cx="4526266" cy="344170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ctr"/>
            <a:r>
              <a:rPr lang="zh-CN" altLang="en-US" sz="1050" dirty="0">
                <a:latin typeface="Futura Condensed"/>
                <a:cs typeface="Futura Condensed"/>
              </a:rPr>
              <a:t>姓名</a:t>
            </a:r>
            <a:r>
              <a:rPr lang="en-US" sz="1050" dirty="0" smtClean="0">
                <a:latin typeface="Futura Condensed"/>
                <a:cs typeface="Futura Condensed"/>
              </a:rPr>
              <a:t>:    ___________________________________________</a:t>
            </a:r>
            <a:endParaRPr lang="en-US" sz="1050" dirty="0" smtClean="0">
              <a:latin typeface="Futura Condensed"/>
              <a:cs typeface="Futura Condense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55556" y="1375495"/>
            <a:ext cx="4671407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关于创意计算和 </a:t>
            </a:r>
            <a:r>
              <a:rPr lang="en-US" altLang="zh-CN" sz="1200" dirty="0"/>
              <a:t>Scratch </a:t>
            </a:r>
            <a:r>
              <a:rPr lang="zh-CN" altLang="en-US" sz="1200" dirty="0"/>
              <a:t>你了解些什么 ？接下来还想了解什么？这个活动</a:t>
            </a:r>
            <a:r>
              <a:rPr lang="zh-CN" altLang="en-US" sz="1200" dirty="0" smtClean="0"/>
              <a:t>帮你思考</a:t>
            </a:r>
            <a:r>
              <a:rPr lang="zh-CN" altLang="en-US" sz="1200" dirty="0"/>
              <a:t> </a:t>
            </a:r>
            <a:r>
              <a:rPr lang="en-US" altLang="zh-CN" sz="1200" dirty="0"/>
              <a:t>Scratch </a:t>
            </a:r>
            <a:r>
              <a:rPr lang="zh-CN" altLang="en-US" sz="1200" dirty="0"/>
              <a:t>的哪些内容你学起来很顺利（我知道什么？）和想进一步深入探索的</a:t>
            </a:r>
            <a:r>
              <a:rPr lang="zh-CN" altLang="en-US" sz="1200" dirty="0" smtClean="0"/>
              <a:t>方面</a:t>
            </a:r>
            <a:r>
              <a:rPr lang="zh-CN" altLang="en-US" sz="1200" dirty="0"/>
              <a:t>（我想要了解什么？）。动用周边资源去探索你想要知道的内容，并分享你的</a:t>
            </a:r>
            <a:r>
              <a:rPr lang="zh-CN" altLang="en-US" sz="1200" dirty="0" smtClean="0"/>
              <a:t>发现</a:t>
            </a:r>
            <a:r>
              <a:rPr lang="zh-CN" altLang="en-US" sz="1200" dirty="0"/>
              <a:t>（我学到了什么？）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5544" y="7556500"/>
            <a:ext cx="2874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Futura Condensed"/>
                <a:cs typeface="Futura Condensed"/>
              </a:rPr>
              <a:t>TIPS &amp; TRICKS</a:t>
            </a:r>
            <a:endParaRPr lang="en-US" sz="28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-1" y="2437344"/>
            <a:ext cx="7303443" cy="568386"/>
            <a:chOff x="-1" y="2437344"/>
            <a:chExt cx="7303443" cy="568386"/>
          </a:xfrm>
        </p:grpSpPr>
        <p:sp>
          <p:nvSpPr>
            <p:cNvPr id="74" name="Rectangle 73"/>
            <p:cNvSpPr/>
            <p:nvPr/>
          </p:nvSpPr>
          <p:spPr>
            <a:xfrm flipH="1">
              <a:off x="-1" y="2437344"/>
              <a:ext cx="7303443" cy="568386"/>
            </a:xfrm>
            <a:prstGeom prst="rect">
              <a:avLst/>
            </a:prstGeom>
            <a:solidFill>
              <a:srgbClr val="F7A65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 flipH="1">
              <a:off x="457201" y="2490108"/>
              <a:ext cx="3402082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我知道什么？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76" name="Isosceles Triangle 75"/>
          <p:cNvSpPr/>
          <p:nvPr/>
        </p:nvSpPr>
        <p:spPr>
          <a:xfrm rot="16200000">
            <a:off x="6897298" y="2599584"/>
            <a:ext cx="568386" cy="243905"/>
          </a:xfrm>
          <a:prstGeom prst="triangle">
            <a:avLst>
              <a:gd name="adj" fmla="val 51144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flipH="1">
            <a:off x="457200" y="3046260"/>
            <a:ext cx="6187099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100" dirty="0"/>
              <a:t>回顾到目前为止你的设计体验，写下你所了解的 </a:t>
            </a:r>
            <a:r>
              <a:rPr lang="en-US" altLang="zh-CN" sz="1100" dirty="0"/>
              <a:t>Scratch </a:t>
            </a:r>
            <a:r>
              <a:rPr lang="zh-CN" altLang="en-US" sz="1100" dirty="0"/>
              <a:t>和创意计算内容。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-2" y="4854825"/>
            <a:ext cx="7316435" cy="568386"/>
            <a:chOff x="-2" y="4854825"/>
            <a:chExt cx="7316435" cy="568386"/>
          </a:xfrm>
        </p:grpSpPr>
        <p:grpSp>
          <p:nvGrpSpPr>
            <p:cNvPr id="18" name="Group 17"/>
            <p:cNvGrpSpPr/>
            <p:nvPr/>
          </p:nvGrpSpPr>
          <p:grpSpPr>
            <a:xfrm flipH="1">
              <a:off x="-2" y="4854825"/>
              <a:ext cx="7316435" cy="568386"/>
              <a:chOff x="622590" y="4885566"/>
              <a:chExt cx="8156693" cy="568386"/>
            </a:xfrm>
          </p:grpSpPr>
          <p:sp>
            <p:nvSpPr>
              <p:cNvPr id="55" name="Rectangle 54"/>
              <p:cNvSpPr/>
              <p:nvPr/>
            </p:nvSpPr>
            <p:spPr>
              <a:xfrm>
                <a:off x="622591" y="4885566"/>
                <a:ext cx="8156692" cy="568386"/>
              </a:xfrm>
              <a:prstGeom prst="rect">
                <a:avLst/>
              </a:prstGeom>
              <a:solidFill>
                <a:srgbClr val="F7A65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Isosceles Triangle 55"/>
              <p:cNvSpPr/>
              <p:nvPr/>
            </p:nvSpPr>
            <p:spPr>
              <a:xfrm rot="5400000" flipH="1">
                <a:off x="460350" y="5047806"/>
                <a:ext cx="568386" cy="243905"/>
              </a:xfrm>
              <a:prstGeom prst="triangle">
                <a:avLst>
                  <a:gd name="adj" fmla="val 51144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3" name="TextBox 92"/>
            <p:cNvSpPr txBox="1"/>
            <p:nvPr/>
          </p:nvSpPr>
          <p:spPr>
            <a:xfrm flipH="1">
              <a:off x="457201" y="4907588"/>
              <a:ext cx="3402082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我想要了解什么？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 flipH="1">
            <a:off x="457200" y="5465713"/>
            <a:ext cx="6187099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100" dirty="0"/>
              <a:t>基于个人兴趣爱好，列出你想弄清和探索的内容清单。</a:t>
            </a:r>
            <a:endParaRPr lang="en-US" sz="1100" dirty="0">
              <a:solidFill>
                <a:srgbClr val="000000"/>
              </a:solidFill>
              <a:latin typeface="Futura Condensed"/>
              <a:cs typeface="Futura Condensed"/>
            </a:endParaRPr>
          </a:p>
        </p:txBody>
      </p:sp>
      <p:sp>
        <p:nvSpPr>
          <p:cNvPr id="67" name="TextBox 66"/>
          <p:cNvSpPr txBox="1"/>
          <p:nvPr/>
        </p:nvSpPr>
        <p:spPr>
          <a:xfrm flipH="1">
            <a:off x="457200" y="7882549"/>
            <a:ext cx="6187099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100" dirty="0"/>
              <a:t>收集资源，对清单内容进行探索，然后分享你的研究收获。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57200" y="885101"/>
            <a:ext cx="23192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知 </a:t>
            </a:r>
            <a:r>
              <a:rPr lang="en-US" altLang="zh-CN" sz="2800" dirty="0"/>
              <a:t>/ </a:t>
            </a:r>
            <a:r>
              <a:rPr lang="zh-CN" altLang="en-US" sz="2800" dirty="0"/>
              <a:t>求 </a:t>
            </a:r>
            <a:r>
              <a:rPr lang="en-US" altLang="zh-CN" sz="2800" dirty="0"/>
              <a:t>/ </a:t>
            </a:r>
            <a:r>
              <a:rPr lang="zh-CN" altLang="en-US" sz="2800" dirty="0"/>
              <a:t>学 </a:t>
            </a:r>
            <a:endParaRPr lang="en-US" altLang="zh-CN" sz="2800" dirty="0" smtClean="0"/>
          </a:p>
          <a:p>
            <a:r>
              <a:rPr lang="zh-CN" altLang="en-US" sz="2800" dirty="0" smtClean="0"/>
              <a:t>工作</a:t>
            </a:r>
            <a:r>
              <a:rPr lang="zh-CN" altLang="en-US" sz="2800" dirty="0"/>
              <a:t>表</a:t>
            </a:r>
            <a:endParaRPr lang="en-US" sz="2800" dirty="0" smtClean="0">
              <a:latin typeface="Futura Condensed"/>
              <a:cs typeface="Futura Condensed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-1" y="7272307"/>
            <a:ext cx="7316435" cy="568386"/>
            <a:chOff x="201065" y="6598957"/>
            <a:chExt cx="7316435" cy="568386"/>
          </a:xfrm>
        </p:grpSpPr>
        <p:grpSp>
          <p:nvGrpSpPr>
            <p:cNvPr id="29" name="Group 28"/>
            <p:cNvGrpSpPr/>
            <p:nvPr/>
          </p:nvGrpSpPr>
          <p:grpSpPr>
            <a:xfrm flipH="1">
              <a:off x="201065" y="6598957"/>
              <a:ext cx="7316435" cy="568386"/>
              <a:chOff x="622590" y="4885566"/>
              <a:chExt cx="8156693" cy="568386"/>
            </a:xfrm>
          </p:grpSpPr>
          <p:sp>
            <p:nvSpPr>
              <p:cNvPr id="31" name="Rectangle 30"/>
              <p:cNvSpPr/>
              <p:nvPr/>
            </p:nvSpPr>
            <p:spPr>
              <a:xfrm>
                <a:off x="622591" y="4885566"/>
                <a:ext cx="8156692" cy="568386"/>
              </a:xfrm>
              <a:prstGeom prst="rect">
                <a:avLst/>
              </a:prstGeom>
              <a:solidFill>
                <a:srgbClr val="F7A65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Isosceles Triangle 31"/>
              <p:cNvSpPr/>
              <p:nvPr/>
            </p:nvSpPr>
            <p:spPr>
              <a:xfrm rot="5400000" flipH="1">
                <a:off x="460350" y="5047806"/>
                <a:ext cx="568386" cy="243905"/>
              </a:xfrm>
              <a:prstGeom prst="triangle">
                <a:avLst>
                  <a:gd name="adj" fmla="val 51144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 flipH="1">
              <a:off x="658268" y="6651075"/>
              <a:ext cx="3402082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我学到了什么？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428394"/>
            <a:ext cx="2203704" cy="738664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使用以下空白处或者你自己的设计日志，来回答下列提示问题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457995" y="2725094"/>
            <a:ext cx="6872422" cy="6974779"/>
            <a:chOff x="443298" y="2725094"/>
            <a:chExt cx="6872422" cy="6974779"/>
          </a:xfrm>
        </p:grpSpPr>
        <p:grpSp>
          <p:nvGrpSpPr>
            <p:cNvPr id="51" name="Group 50"/>
            <p:cNvGrpSpPr/>
            <p:nvPr/>
          </p:nvGrpSpPr>
          <p:grpSpPr>
            <a:xfrm>
              <a:off x="444499" y="2725094"/>
              <a:ext cx="6871221" cy="1658949"/>
              <a:chOff x="444499" y="2725094"/>
              <a:chExt cx="6871221" cy="1658949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535219" y="3149603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3" name="Group 72"/>
              <p:cNvGrpSpPr/>
              <p:nvPr/>
            </p:nvGrpSpPr>
            <p:grpSpPr>
              <a:xfrm>
                <a:off x="444499" y="2725094"/>
                <a:ext cx="6871221" cy="337185"/>
                <a:chOff x="444499" y="3063754"/>
                <a:chExt cx="6871221" cy="337185"/>
              </a:xfrm>
            </p:grpSpPr>
            <p:sp>
              <p:nvSpPr>
                <p:cNvPr id="74" name="TextBox 73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你知道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5" name="Straight Connector 74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Group 55"/>
            <p:cNvGrpSpPr/>
            <p:nvPr/>
          </p:nvGrpSpPr>
          <p:grpSpPr>
            <a:xfrm>
              <a:off x="444499" y="4496851"/>
              <a:ext cx="6871221" cy="1658950"/>
              <a:chOff x="444499" y="4530719"/>
              <a:chExt cx="6871221" cy="1658950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535219" y="4955229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8" name="Group 67"/>
              <p:cNvGrpSpPr/>
              <p:nvPr/>
            </p:nvGrpSpPr>
            <p:grpSpPr>
              <a:xfrm>
                <a:off x="444499" y="4530719"/>
                <a:ext cx="6871221" cy="338554"/>
                <a:chOff x="444499" y="3063754"/>
                <a:chExt cx="6871221" cy="338554"/>
              </a:xfrm>
            </p:grpSpPr>
            <p:sp>
              <p:nvSpPr>
                <p:cNvPr id="69" name="TextBox 68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你想要了解什么？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1" name="Straight Connector 70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7" name="Group 56"/>
            <p:cNvGrpSpPr/>
            <p:nvPr/>
          </p:nvGrpSpPr>
          <p:grpSpPr>
            <a:xfrm>
              <a:off x="444499" y="6268517"/>
              <a:ext cx="6871221" cy="1658950"/>
              <a:chOff x="444499" y="6353187"/>
              <a:chExt cx="6871221" cy="165895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535219" y="6777697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444499" y="6353187"/>
                <a:ext cx="6871221" cy="338554"/>
                <a:chOff x="444499" y="3063754"/>
                <a:chExt cx="6871221" cy="338554"/>
              </a:xfrm>
            </p:grpSpPr>
            <p:sp>
              <p:nvSpPr>
                <p:cNvPr id="65" name="TextBox 64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你已经学到了什么？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8" name="Group 57"/>
            <p:cNvGrpSpPr/>
            <p:nvPr/>
          </p:nvGrpSpPr>
          <p:grpSpPr>
            <a:xfrm>
              <a:off x="443298" y="8040923"/>
              <a:ext cx="6871221" cy="1658950"/>
              <a:chOff x="443298" y="8176395"/>
              <a:chExt cx="6871221" cy="1658950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534018" y="8600905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0" name="Group 59"/>
              <p:cNvGrpSpPr/>
              <p:nvPr/>
            </p:nvGrpSpPr>
            <p:grpSpPr>
              <a:xfrm>
                <a:off x="443298" y="8176395"/>
                <a:ext cx="6871221" cy="337185"/>
                <a:chOff x="444499" y="3063754"/>
                <a:chExt cx="6871221" cy="337185"/>
              </a:xfrm>
            </p:grpSpPr>
            <p:sp>
              <p:nvSpPr>
                <p:cNvPr id="61" name="TextBox 60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你采取了什么策略去研究你想知道的东西？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2" name="Straight Connector 61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76" name="Group 75"/>
          <p:cNvGrpSpPr/>
          <p:nvPr/>
        </p:nvGrpSpPr>
        <p:grpSpPr>
          <a:xfrm>
            <a:off x="3540777" y="658353"/>
            <a:ext cx="3108418" cy="538609"/>
            <a:chOff x="3540777" y="658353"/>
            <a:chExt cx="3171308" cy="538609"/>
          </a:xfrm>
        </p:grpSpPr>
        <p:sp>
          <p:nvSpPr>
            <p:cNvPr id="77" name="TextBox 76"/>
            <p:cNvSpPr txBox="1"/>
            <p:nvPr/>
          </p:nvSpPr>
          <p:spPr>
            <a:xfrm>
              <a:off x="3540777" y="658353"/>
              <a:ext cx="3171308" cy="538609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200" dirty="0">
                  <a:latin typeface="Futura Condensed"/>
                  <a:cs typeface="Futura Condensed"/>
                </a:rPr>
                <a:t>姓名</a:t>
              </a:r>
              <a:r>
                <a:rPr lang="en-US" sz="1100" dirty="0" smtClean="0">
                  <a:latin typeface="Futura Condensed"/>
                  <a:cs typeface="Futura Condensed"/>
                </a:rPr>
                <a:t>: </a:t>
              </a:r>
              <a:endParaRPr lang="en-US" sz="1100" dirty="0" smtClean="0">
                <a:latin typeface="Futura Condensed"/>
                <a:cs typeface="Futura Condensed"/>
              </a:endParaRPr>
            </a:p>
            <a:p>
              <a:r>
                <a:rPr lang="en-US" sz="1100" dirty="0">
                  <a:latin typeface="Futura Condensed"/>
                  <a:cs typeface="Futura Condensed"/>
                </a:rPr>
                <a:t> </a:t>
              </a:r>
              <a:endParaRPr lang="en-US" sz="1100" dirty="0" smtClean="0">
                <a:latin typeface="Futura Condensed"/>
                <a:cs typeface="Futura Condensed"/>
              </a:endParaRPr>
            </a:p>
          </p:txBody>
        </p:sp>
        <p:cxnSp>
          <p:nvCxnSpPr>
            <p:cNvPr id="78" name="Straight Connector 7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53" name="Picture 52" descr="Unit5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55" name="TextBox 54"/>
            <p:cNvSpPr txBox="1"/>
            <p:nvPr/>
          </p:nvSpPr>
          <p:spPr>
            <a:xfrm rot="5400000">
              <a:off x="-422951" y="1018244"/>
              <a:ext cx="2436595" cy="4001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</a:t>
              </a:r>
              <a:r>
                <a:rPr lang="en-US" sz="20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5</a:t>
              </a:r>
              <a:r>
                <a:rPr lang="zh-CN" altLang="en-US" sz="2000" dirty="0" smtClean="0">
                  <a:solidFill>
                    <a:schemeClr val="bg1"/>
                  </a:solidFill>
                </a:rPr>
                <a:t>回顾</a:t>
              </a:r>
              <a:r>
                <a:rPr lang="zh-CN" altLang="en-US" sz="2000" dirty="0">
                  <a:solidFill>
                    <a:schemeClr val="bg1"/>
                  </a:solidFill>
                </a:rPr>
                <a:t>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457995" y="647673"/>
            <a:ext cx="23192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Futura Condensed"/>
                <a:cs typeface="Futura Condensed"/>
              </a:rPr>
              <a:t>知</a:t>
            </a:r>
            <a:r>
              <a:rPr lang="en-US" altLang="zh-CN" sz="4000" dirty="0">
                <a:latin typeface="Futura Condensed"/>
                <a:cs typeface="Futura Condensed"/>
              </a:rPr>
              <a:t>/</a:t>
            </a:r>
            <a:r>
              <a:rPr lang="zh-CN" altLang="en-US" sz="4000" dirty="0">
                <a:latin typeface="Futura Condensed"/>
                <a:cs typeface="Futura Condensed"/>
              </a:rPr>
              <a:t>求</a:t>
            </a:r>
            <a:r>
              <a:rPr lang="en-US" altLang="zh-CN" sz="4000" dirty="0">
                <a:latin typeface="Futura Condensed"/>
                <a:cs typeface="Futura Condensed"/>
              </a:rPr>
              <a:t>/</a:t>
            </a:r>
            <a:r>
              <a:rPr lang="zh-CN" altLang="en-US" sz="4000" dirty="0" smtClean="0">
                <a:latin typeface="Futura Condensed"/>
                <a:cs typeface="Futura Condensed"/>
              </a:rPr>
              <a:t>学回顾小结</a:t>
            </a:r>
            <a:endParaRPr lang="en-US" sz="37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5advconcepts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430853" y="673069"/>
            <a:ext cx="2815942" cy="2367901"/>
            <a:chOff x="459240" y="673069"/>
            <a:chExt cx="2815942" cy="2367901"/>
          </a:xfrm>
        </p:grpSpPr>
        <p:sp>
          <p:nvSpPr>
            <p:cNvPr id="28" name="TextBox 27"/>
            <p:cNvSpPr txBox="1"/>
            <p:nvPr/>
          </p:nvSpPr>
          <p:spPr>
            <a:xfrm>
              <a:off x="459240" y="673069"/>
              <a:ext cx="2815942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4000" dirty="0"/>
                <a:t>视频侦测</a:t>
              </a:r>
              <a:endParaRPr lang="en-US" sz="4000" dirty="0" smtClean="0">
                <a:latin typeface="Futura Condensed"/>
                <a:cs typeface="Futura Condensed"/>
              </a:endParaRP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463058" y="1521819"/>
              <a:ext cx="2357171" cy="1519151"/>
              <a:chOff x="427473" y="1521819"/>
              <a:chExt cx="2357171" cy="1519151"/>
            </a:xfrm>
          </p:grpSpPr>
          <p:sp>
            <p:nvSpPr>
              <p:cNvPr id="63" name="TextBox 62"/>
              <p:cNvSpPr txBox="1"/>
              <p:nvPr/>
            </p:nvSpPr>
            <p:spPr>
              <a:xfrm>
                <a:off x="538370" y="1521819"/>
                <a:ext cx="2159128" cy="551815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pPr algn="just"/>
                <a:r>
                  <a:rPr lang="zh-CN" altLang="en-US" sz="1200" dirty="0"/>
                  <a:t>如何在你的 </a:t>
                </a:r>
                <a:r>
                  <a:rPr lang="en-US" altLang="zh-CN" sz="1200" dirty="0"/>
                  <a:t>Scratch </a:t>
                </a:r>
                <a:r>
                  <a:rPr lang="zh-CN" altLang="en-US" sz="1200" dirty="0"/>
                  <a:t>项目中使用视频侦测？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427473" y="2211025"/>
                <a:ext cx="2357171" cy="829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/>
                  <a:t>你知道可以借助电脑摄像头让你的 </a:t>
                </a:r>
                <a:r>
                  <a:rPr lang="en-US" altLang="zh-CN" sz="1200" dirty="0"/>
                  <a:t>Scratch </a:t>
                </a:r>
                <a:r>
                  <a:rPr lang="zh-CN" altLang="en-US" sz="1200" dirty="0"/>
                  <a:t>项目实现互动吗？创建一个包含</a:t>
                </a:r>
                <a:r>
                  <a:rPr lang="zh-CN" altLang="en-US" sz="1200" dirty="0" smtClean="0"/>
                  <a:t>视频</a:t>
                </a:r>
                <a:r>
                  <a:rPr lang="zh-CN" altLang="en-US" sz="1200" dirty="0"/>
                  <a:t>侦测功能的项目来探究这个 </a:t>
                </a:r>
                <a:r>
                  <a:rPr lang="en-US" altLang="zh-CN" sz="1200" dirty="0"/>
                  <a:t>Scratch </a:t>
                </a:r>
                <a:r>
                  <a:rPr lang="zh-CN" altLang="en-US" sz="1200" dirty="0"/>
                  <a:t>进阶概念吧。</a:t>
                </a:r>
                <a:endParaRPr lang="en-US" sz="1200" dirty="0">
                  <a:solidFill>
                    <a:srgbClr val="000000"/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23" name="Group 22"/>
          <p:cNvGrpSpPr/>
          <p:nvPr/>
        </p:nvGrpSpPr>
        <p:grpSpPr>
          <a:xfrm>
            <a:off x="426076" y="3857808"/>
            <a:ext cx="2971821" cy="2862560"/>
            <a:chOff x="426076" y="3857808"/>
            <a:chExt cx="2971821" cy="2862560"/>
          </a:xfrm>
        </p:grpSpPr>
        <p:sp>
          <p:nvSpPr>
            <p:cNvPr id="87" name="TextBox 86"/>
            <p:cNvSpPr txBox="1"/>
            <p:nvPr/>
          </p:nvSpPr>
          <p:spPr>
            <a:xfrm>
              <a:off x="444691" y="3857808"/>
              <a:ext cx="29532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8" name="Straight Connector 87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26076" y="4228628"/>
              <a:ext cx="2885167" cy="2491740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打开一个现有项目，或者创建一个新</a:t>
              </a:r>
              <a:r>
                <a:rPr lang="zh-CN" altLang="en-US" sz="1200" dirty="0" smtClean="0"/>
                <a:t>项目来</a:t>
              </a:r>
              <a:r>
                <a:rPr lang="zh-CN" altLang="en-US" sz="1200" dirty="0">
                  <a:sym typeface="+mn-ea"/>
                </a:rPr>
                <a:t>加入“视频侦测”的功能</a:t>
              </a:r>
              <a:r>
                <a:rPr lang="zh-CN" altLang="en-US" sz="1200" dirty="0" smtClean="0"/>
                <a:t>。</a:t>
              </a:r>
              <a:endParaRPr lang="zh-CN" altLang="en-US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>
                  <a:sym typeface="+mn-ea"/>
                </a:rPr>
                <a:t>点击</a:t>
              </a:r>
              <a:r>
                <a:rPr lang="en-US" altLang="zh-CN" sz="1200" dirty="0">
                  <a:sym typeface="+mn-ea"/>
                </a:rPr>
                <a:t>“</a:t>
              </a:r>
              <a:r>
                <a:rPr lang="zh-CN" altLang="en-US" sz="1200" dirty="0">
                  <a:sym typeface="+mn-ea"/>
                </a:rPr>
                <a:t>添加拓展</a:t>
              </a:r>
              <a:r>
                <a:rPr lang="en-US" altLang="zh-CN" sz="1200" dirty="0">
                  <a:sym typeface="+mn-ea"/>
                </a:rPr>
                <a:t>”</a:t>
              </a:r>
              <a:endParaRPr lang="zh-CN" altLang="en-US" sz="1200" dirty="0">
                <a:sym typeface="+mn-ea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>
                <a:sym typeface="+mn-ea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>
                  <a:sym typeface="+mn-ea"/>
                </a:rPr>
                <a:t>点击</a:t>
              </a:r>
              <a:r>
                <a:rPr lang="en-US" altLang="zh-CN" sz="1200" dirty="0">
                  <a:sym typeface="+mn-ea"/>
                </a:rPr>
                <a:t>“</a:t>
              </a:r>
              <a:r>
                <a:rPr lang="zh-CN" altLang="en-US" sz="1200" dirty="0">
                  <a:sym typeface="+mn-ea"/>
                </a:rPr>
                <a:t>视频侦测</a:t>
              </a:r>
              <a:r>
                <a:rPr lang="en-US" altLang="zh-CN" sz="1200" dirty="0">
                  <a:sym typeface="+mn-ea"/>
                </a:rPr>
                <a:t>”</a:t>
              </a:r>
              <a:r>
                <a:rPr lang="zh-CN" altLang="en-US" sz="1200" dirty="0">
                  <a:sym typeface="+mn-ea"/>
                </a:rPr>
                <a:t>模块</a:t>
              </a:r>
              <a:endParaRPr lang="en-US" altLang="zh-CN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在</a:t>
              </a:r>
              <a:r>
                <a:rPr lang="zh-CN" altLang="en-US" sz="1200" dirty="0"/>
                <a:t>“视频侦测”模块中，探索用于“视频侦测”的积木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试验</a:t>
              </a:r>
              <a:r>
                <a:rPr lang="zh-CN" altLang="en-US" sz="1200" dirty="0"/>
                <a:t>“相对于角色的视频运动”、“开启摄像头”、“将视频透明度设置为</a:t>
              </a:r>
              <a:r>
                <a:rPr lang="zh-CN" altLang="en-US" sz="1200" dirty="0" smtClean="0"/>
                <a:t>”等积木</a:t>
              </a:r>
              <a:r>
                <a:rPr lang="zh-CN" altLang="en-US" sz="1200" dirty="0"/>
                <a:t>，让你的项目可以感知视频运动。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350922" y="8538745"/>
            <a:ext cx="3981791" cy="64516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28600" indent="-228600">
              <a:buFont typeface="Wingdings" panose="05000000000000000000" pitchFamily="2" charset="2"/>
              <a:buChar char="q"/>
            </a:pPr>
            <a:r>
              <a:rPr lang="zh-CN" altLang="en-US" sz="1200" dirty="0"/>
              <a:t>确保已连接摄像头。用“打开摄像头”积木进行测试</a:t>
            </a:r>
            <a:r>
              <a:rPr lang="zh-CN" altLang="en-US" sz="1200" dirty="0" smtClean="0"/>
              <a:t>。</a:t>
            </a:r>
            <a:endParaRPr lang="en-US" altLang="zh-CN" sz="1200" dirty="0" smtClean="0"/>
          </a:p>
          <a:p>
            <a:pPr marL="228600" indent="-22860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感觉</a:t>
            </a:r>
            <a:r>
              <a:rPr lang="zh-CN" altLang="en-US" sz="1200" dirty="0"/>
              <a:t>进入死胡同了么？没关系！查看“视频侦测”工作室中的项目是如何</a:t>
            </a:r>
            <a:r>
              <a:rPr lang="zh-CN" altLang="en-US" sz="1200" dirty="0" smtClean="0"/>
              <a:t>使用视频侦测积木</a:t>
            </a:r>
            <a:r>
              <a:rPr lang="zh-CN" altLang="en-US" sz="1200" dirty="0"/>
              <a:t>的。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0" y="7871074"/>
            <a:ext cx="7772400" cy="532604"/>
            <a:chOff x="0" y="7871074"/>
            <a:chExt cx="7772400" cy="532604"/>
          </a:xfrm>
        </p:grpSpPr>
        <p:sp>
          <p:nvSpPr>
            <p:cNvPr id="79" name="Rectangle 78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F7A65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Diamond 79"/>
            <p:cNvSpPr/>
            <p:nvPr/>
          </p:nvSpPr>
          <p:spPr>
            <a:xfrm>
              <a:off x="2103948" y="8077594"/>
              <a:ext cx="381000" cy="326084"/>
            </a:xfrm>
            <a:prstGeom prst="diamond">
              <a:avLst/>
            </a:prstGeom>
            <a:solidFill>
              <a:srgbClr val="F7A65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Diamond 80"/>
            <p:cNvSpPr/>
            <p:nvPr/>
          </p:nvSpPr>
          <p:spPr>
            <a:xfrm>
              <a:off x="5990149" y="8066025"/>
              <a:ext cx="381000" cy="326084"/>
            </a:xfrm>
            <a:prstGeom prst="diamond">
              <a:avLst/>
            </a:prstGeom>
            <a:solidFill>
              <a:srgbClr val="F7A65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0" y="7879206"/>
              <a:ext cx="4588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试一试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588898" y="7884633"/>
              <a:ext cx="31835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完成了？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84" name="TextBox 83"/>
          <p:cNvSpPr txBox="1"/>
          <p:nvPr/>
        </p:nvSpPr>
        <p:spPr>
          <a:xfrm>
            <a:off x="4391524" y="8511051"/>
            <a:ext cx="3308683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dirty="0"/>
              <a:t>将你的项目上传到“进阶概念”工作室里</a:t>
            </a:r>
            <a:r>
              <a:rPr lang="zh-CN" altLang="en-US" sz="1200" dirty="0" smtClean="0"/>
              <a:t>去：</a:t>
            </a:r>
            <a:r>
              <a:rPr lang="zh-CN" altLang="en-US" sz="1200" dirty="0" smtClean="0">
                <a:hlinkClick r:id="rId1" action="ppaction://hlinkfile"/>
              </a:rPr>
              <a:t>https://create.codelab.club/studios/89/</a:t>
            </a:r>
            <a:endParaRPr lang="en-US" sz="1200" kern="1100" spc="-20" dirty="0" smtClean="0">
              <a:latin typeface="Futura Condensed"/>
              <a:cs typeface="Futura Condensed"/>
            </a:endParaRPr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给</a:t>
            </a:r>
            <a:r>
              <a:rPr lang="zh-CN" altLang="en-US" sz="1200" dirty="0"/>
              <a:t>一个已完成的项目增加“视频侦测”</a:t>
            </a:r>
            <a:r>
              <a:rPr lang="zh-CN" altLang="en-US" sz="1200" dirty="0" smtClean="0"/>
              <a:t>功能。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帮助</a:t>
            </a:r>
            <a:r>
              <a:rPr lang="zh-CN" altLang="en-US" sz="1200" dirty="0"/>
              <a:t>其它人完成项目！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改编</a:t>
            </a:r>
            <a:r>
              <a:rPr lang="zh-CN" altLang="en-US" sz="1200" dirty="0"/>
              <a:t>一个“视频侦测”工作室里的</a:t>
            </a:r>
            <a:r>
              <a:rPr lang="zh-CN" altLang="en-US" sz="1200" dirty="0" smtClean="0"/>
              <a:t>项目。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4332713" y="8355163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3913063" y="755848"/>
            <a:ext cx="3427746" cy="2557339"/>
            <a:chOff x="3720024" y="835228"/>
            <a:chExt cx="3427746" cy="2557339"/>
          </a:xfrm>
        </p:grpSpPr>
        <p:pic>
          <p:nvPicPr>
            <p:cNvPr id="3" name="Picture 2" descr="Screen Shot 2014-07-18 at 12.23.10 PM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3721508" y="2150103"/>
              <a:ext cx="1672035" cy="1242464"/>
            </a:xfrm>
            <a:prstGeom prst="rect">
              <a:avLst/>
            </a:prstGeom>
            <a:ln w="57150" cmpd="sng">
              <a:solidFill>
                <a:schemeClr val="bg1"/>
              </a:solidFill>
            </a:ln>
          </p:spPr>
        </p:pic>
        <p:pic>
          <p:nvPicPr>
            <p:cNvPr id="4" name="Picture 3" descr="Screen Shot 2014-07-18 at 12.26.01 P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90" t="1605" r="916" b="19137"/>
            <a:stretch>
              <a:fillRect/>
            </a:stretch>
          </p:blipFill>
          <p:spPr>
            <a:xfrm>
              <a:off x="3720024" y="835229"/>
              <a:ext cx="1673520" cy="1240603"/>
            </a:xfrm>
            <a:prstGeom prst="rect">
              <a:avLst/>
            </a:prstGeom>
            <a:ln w="57150" cmpd="sng">
              <a:solidFill>
                <a:schemeClr val="bg1"/>
              </a:solidFill>
            </a:ln>
          </p:spPr>
        </p:pic>
        <p:pic>
          <p:nvPicPr>
            <p:cNvPr id="5" name="Picture 4" descr="Screen Shot 2014-07-18 at 12.09.08 P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1" t="4359" r="1509" b="19021"/>
            <a:stretch>
              <a:fillRect/>
            </a:stretch>
          </p:blipFill>
          <p:spPr>
            <a:xfrm>
              <a:off x="5474251" y="835228"/>
              <a:ext cx="1673519" cy="1240603"/>
            </a:xfrm>
            <a:prstGeom prst="rect">
              <a:avLst/>
            </a:prstGeom>
            <a:ln w="57150" cmpd="sng">
              <a:solidFill>
                <a:schemeClr val="bg1"/>
              </a:solidFill>
            </a:ln>
          </p:spPr>
        </p:pic>
        <p:pic>
          <p:nvPicPr>
            <p:cNvPr id="7" name="Picture 6" descr="Screen Shot 2014-07-18 at 11.50.55 AM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8" t="3396" b="6164"/>
            <a:stretch>
              <a:fillRect/>
            </a:stretch>
          </p:blipFill>
          <p:spPr>
            <a:xfrm>
              <a:off x="5474251" y="2150103"/>
              <a:ext cx="1673519" cy="1242464"/>
            </a:xfrm>
            <a:prstGeom prst="rect">
              <a:avLst/>
            </a:prstGeom>
            <a:ln w="57150" cmpd="sng">
              <a:solidFill>
                <a:schemeClr val="bg1"/>
              </a:solidFill>
            </a:ln>
          </p:spPr>
        </p:pic>
      </p:grpSp>
      <p:pic>
        <p:nvPicPr>
          <p:cNvPr id="9" name="Picture 8" descr="4 选择拓展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1780" y="3474085"/>
            <a:ext cx="3114675" cy="1953895"/>
          </a:xfrm>
          <a:prstGeom prst="rect">
            <a:avLst/>
          </a:prstGeom>
        </p:spPr>
      </p:pic>
      <p:pic>
        <p:nvPicPr>
          <p:cNvPr id="10" name="Picture 9" descr="5 视频侦测积木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5190" y="5826125"/>
            <a:ext cx="1620520" cy="1526540"/>
          </a:xfrm>
          <a:prstGeom prst="rect">
            <a:avLst/>
          </a:prstGeom>
        </p:spPr>
      </p:pic>
      <p:pic>
        <p:nvPicPr>
          <p:cNvPr id="11" name="Picture 10" descr="6 视频侦测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16935" y="5588635"/>
            <a:ext cx="2490470" cy="18942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7-28 at 1.25.15 PM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827" y="755849"/>
            <a:ext cx="3625961" cy="2721355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426076" y="3857808"/>
            <a:ext cx="2971821" cy="1569700"/>
            <a:chOff x="426076" y="3857808"/>
            <a:chExt cx="2971821" cy="1569700"/>
          </a:xfrm>
        </p:grpSpPr>
        <p:sp>
          <p:nvSpPr>
            <p:cNvPr id="87" name="TextBox 86"/>
            <p:cNvSpPr txBox="1"/>
            <p:nvPr/>
          </p:nvSpPr>
          <p:spPr>
            <a:xfrm>
              <a:off x="444691" y="3857808"/>
              <a:ext cx="29532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8" name="Straight Connector 87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26076" y="4228628"/>
              <a:ext cx="2885167" cy="1198880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打开一个现有项目，或者创建一个新</a:t>
              </a:r>
              <a:r>
                <a:rPr lang="zh-CN" altLang="en-US" sz="1200" dirty="0" smtClean="0"/>
                <a:t>项目来</a:t>
              </a:r>
              <a:r>
                <a:rPr lang="zh-CN" altLang="en-US" sz="1200" dirty="0">
                  <a:sym typeface="+mn-ea"/>
                </a:rPr>
                <a:t>加入“克隆”功能</a:t>
              </a:r>
              <a:r>
                <a:rPr lang="zh-CN" altLang="en-US" sz="1200" dirty="0" smtClean="0"/>
                <a:t>。</a:t>
              </a:r>
              <a:endParaRPr lang="en-US" altLang="zh-CN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在</a:t>
              </a:r>
              <a:r>
                <a:rPr lang="zh-CN" altLang="en-US" sz="1200" dirty="0"/>
                <a:t>“控制”类别中，查看用于“克隆”的模块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试验</a:t>
              </a:r>
              <a:r>
                <a:rPr lang="en-US" altLang="zh-CN" sz="1200" dirty="0" smtClean="0"/>
                <a:t>“</a:t>
              </a:r>
              <a:r>
                <a:rPr lang="zh-CN" altLang="en-US" sz="1200" dirty="0" smtClean="0"/>
                <a:t>克隆</a:t>
              </a:r>
              <a:r>
                <a:rPr lang="en-US" altLang="zh-CN" sz="1200" dirty="0" smtClean="0"/>
                <a:t>”</a:t>
              </a:r>
              <a:r>
                <a:rPr lang="zh-CN" altLang="en-US" sz="1200" dirty="0" smtClean="0"/>
                <a:t>积木来生成</a:t>
              </a:r>
              <a:r>
                <a:rPr lang="zh-CN" altLang="en-US" sz="1200" dirty="0"/>
                <a:t>角色的克隆体。自定义克隆体的行为表现。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14826" y="8465013"/>
            <a:ext cx="3981791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如果程序启动时你看不到克隆体，检查原始角色是否也在相同位置，它可能</a:t>
            </a:r>
            <a:r>
              <a:rPr lang="zh-CN" altLang="en-US" sz="1200" dirty="0" smtClean="0"/>
              <a:t>覆盖了</a:t>
            </a:r>
            <a:r>
              <a:rPr lang="zh-CN" altLang="en-US" sz="1200" dirty="0"/>
              <a:t>克隆体。把原始角色或者克隆体移到其他不同位置，你就能看见</a:t>
            </a:r>
            <a:r>
              <a:rPr lang="zh-CN" altLang="en-US" sz="1200" dirty="0" smtClean="0"/>
              <a:t>克隆</a:t>
            </a:r>
            <a:r>
              <a:rPr lang="zh-CN" altLang="en-US" sz="1200" dirty="0"/>
              <a:t>体了</a:t>
            </a:r>
            <a:r>
              <a:rPr lang="zh-CN" altLang="en-US" sz="1200" dirty="0" smtClean="0"/>
              <a:t>。</a:t>
            </a:r>
            <a:endParaRPr lang="en-US" altLang="zh-CN" sz="1200" dirty="0" smtClean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感觉</a:t>
            </a:r>
            <a:r>
              <a:rPr lang="zh-CN" altLang="en-US" sz="1200" dirty="0"/>
              <a:t>进入死胡同了么？没关系！查看“克隆”工作室中的项目是如何使用</a:t>
            </a:r>
            <a:r>
              <a:rPr lang="zh-CN" altLang="en-US" sz="1200" dirty="0" smtClean="0"/>
              <a:t>克隆积木</a:t>
            </a:r>
            <a:r>
              <a:rPr lang="zh-CN" altLang="en-US" sz="1200" dirty="0"/>
              <a:t>的。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424488" y="8539623"/>
            <a:ext cx="3359944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dirty="0"/>
              <a:t>将你的项目上传到“克隆”工作室里</a:t>
            </a:r>
            <a:r>
              <a:rPr lang="zh-CN" altLang="en-US" sz="1200" dirty="0" smtClean="0"/>
              <a:t>去：</a:t>
            </a:r>
            <a:r>
              <a:rPr lang="zh-CN" altLang="en-US" sz="1200" dirty="0" smtClean="0">
                <a:hlinkClick r:id="rId2" action="ppaction://hlinkfile"/>
              </a:rPr>
              <a:t>https://create.codelab.club/studios/91/</a:t>
            </a:r>
            <a:endParaRPr lang="en-US" sz="1200" kern="1100" spc="-20" dirty="0" smtClean="0">
              <a:latin typeface="Futura Condensed"/>
              <a:cs typeface="Futura Condensed"/>
            </a:endParaRPr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给</a:t>
            </a:r>
            <a:r>
              <a:rPr lang="zh-CN" altLang="en-US" sz="1200" dirty="0"/>
              <a:t>一个已完成的项目增加“克隆”功能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帮助</a:t>
            </a:r>
            <a:r>
              <a:rPr lang="zh-CN" altLang="en-US" sz="1200" dirty="0"/>
              <a:t>其它人完成项目！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从</a:t>
            </a:r>
            <a:r>
              <a:rPr lang="zh-CN" altLang="en-US" sz="1200" dirty="0"/>
              <a:t>“克隆”工作室里选择一个项目进行改编</a:t>
            </a:r>
            <a:endParaRPr lang="zh-CN" altLang="en-US" sz="1200" dirty="0"/>
          </a:p>
        </p:txBody>
      </p:sp>
      <p:cxnSp>
        <p:nvCxnSpPr>
          <p:cNvPr id="40" name="Straight Connector 39"/>
          <p:cNvCxnSpPr/>
          <p:nvPr/>
        </p:nvCxnSpPr>
        <p:spPr>
          <a:xfrm>
            <a:off x="4296617" y="8392109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430853" y="621237"/>
            <a:ext cx="2815942" cy="2788668"/>
            <a:chOff x="459240" y="621237"/>
            <a:chExt cx="2815942" cy="2788668"/>
          </a:xfrm>
        </p:grpSpPr>
        <p:sp>
          <p:nvSpPr>
            <p:cNvPr id="28" name="TextBox 27"/>
            <p:cNvSpPr txBox="1"/>
            <p:nvPr/>
          </p:nvSpPr>
          <p:spPr>
            <a:xfrm>
              <a:off x="459240" y="621237"/>
              <a:ext cx="2815942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4000" dirty="0"/>
                <a:t>克隆</a:t>
              </a:r>
              <a:endParaRPr lang="en-US" sz="4000" dirty="0" smtClean="0">
                <a:latin typeface="Futura Condensed"/>
                <a:cs typeface="Futura Condensed"/>
              </a:endParaRP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463058" y="1521819"/>
              <a:ext cx="2357171" cy="1888086"/>
              <a:chOff x="427473" y="1521819"/>
              <a:chExt cx="2357171" cy="1888086"/>
            </a:xfrm>
          </p:grpSpPr>
          <p:sp>
            <p:nvSpPr>
              <p:cNvPr id="63" name="TextBox 62"/>
              <p:cNvSpPr txBox="1"/>
              <p:nvPr/>
            </p:nvSpPr>
            <p:spPr>
              <a:xfrm>
                <a:off x="538370" y="1521819"/>
                <a:ext cx="2159128" cy="551815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pPr algn="just"/>
                <a:r>
                  <a:rPr lang="zh-CN" altLang="en-US" sz="1200" dirty="0"/>
                  <a:t>如何在你的 </a:t>
                </a:r>
                <a:r>
                  <a:rPr lang="en-US" altLang="zh-CN" sz="1200" dirty="0" smtClean="0"/>
                  <a:t>Scratch </a:t>
                </a:r>
                <a:r>
                  <a:rPr lang="zh-CN" altLang="en-US" sz="1200" dirty="0" smtClean="0"/>
                  <a:t>项目中</a:t>
                </a:r>
                <a:r>
                  <a:rPr lang="zh-CN" altLang="en-US" sz="1200" dirty="0"/>
                  <a:t>使用克</a:t>
                </a:r>
                <a:r>
                  <a:rPr lang="zh-CN" altLang="en-US" sz="1200" dirty="0" smtClean="0"/>
                  <a:t>隆功能？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427473" y="2211025"/>
                <a:ext cx="2357171" cy="11988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/>
                  <a:t>克隆是给一个角色建立多个副本的简单方法。你可以用克隆创建多个对象并且</a:t>
                </a:r>
                <a:r>
                  <a:rPr lang="zh-CN" altLang="en-US" sz="1200" dirty="0" smtClean="0"/>
                  <a:t>呈现</a:t>
                </a:r>
                <a:r>
                  <a:rPr lang="zh-CN" altLang="en-US" sz="1200" dirty="0"/>
                  <a:t>很酷的效果。</a:t>
                </a:r>
                <a:endParaRPr lang="zh-CN" altLang="en-US" sz="1200" dirty="0"/>
              </a:p>
              <a:p>
                <a:endParaRPr lang="en-US" altLang="zh-CN" sz="1200" dirty="0" smtClean="0"/>
              </a:p>
              <a:p>
                <a:r>
                  <a:rPr lang="zh-CN" altLang="en-US" sz="1200" dirty="0" smtClean="0"/>
                  <a:t>创建</a:t>
                </a:r>
                <a:r>
                  <a:rPr lang="zh-CN" altLang="en-US" sz="1200" dirty="0"/>
                  <a:t>一个包含克隆功能的项目来探究这个 </a:t>
                </a:r>
                <a:r>
                  <a:rPr lang="en-US" altLang="zh-CN" sz="1200" dirty="0"/>
                  <a:t>Scratch </a:t>
                </a:r>
                <a:r>
                  <a:rPr lang="zh-CN" altLang="en-US" sz="1200" dirty="0"/>
                  <a:t>进阶概念吧。</a:t>
                </a:r>
                <a:endParaRPr lang="en-US" sz="1200" dirty="0">
                  <a:solidFill>
                    <a:srgbClr val="000000"/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47" name="Group 46"/>
          <p:cNvGrpSpPr/>
          <p:nvPr/>
        </p:nvGrpSpPr>
        <p:grpSpPr>
          <a:xfrm>
            <a:off x="0" y="7871074"/>
            <a:ext cx="7772400" cy="532604"/>
            <a:chOff x="0" y="7871074"/>
            <a:chExt cx="7772400" cy="532604"/>
          </a:xfrm>
        </p:grpSpPr>
        <p:sp>
          <p:nvSpPr>
            <p:cNvPr id="48" name="Rectangle 47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F7A65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Diamond 48"/>
            <p:cNvSpPr/>
            <p:nvPr/>
          </p:nvSpPr>
          <p:spPr>
            <a:xfrm>
              <a:off x="2103948" y="8077594"/>
              <a:ext cx="381000" cy="326084"/>
            </a:xfrm>
            <a:prstGeom prst="diamond">
              <a:avLst/>
            </a:prstGeom>
            <a:solidFill>
              <a:srgbClr val="F7A65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Diamond 49"/>
            <p:cNvSpPr/>
            <p:nvPr/>
          </p:nvSpPr>
          <p:spPr>
            <a:xfrm>
              <a:off x="5990149" y="8066025"/>
              <a:ext cx="381000" cy="326084"/>
            </a:xfrm>
            <a:prstGeom prst="diamond">
              <a:avLst/>
            </a:prstGeom>
            <a:solidFill>
              <a:srgbClr val="F7A65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0" y="7879206"/>
              <a:ext cx="4588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试一试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588898" y="7884633"/>
              <a:ext cx="31835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完成了？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pic>
        <p:nvPicPr>
          <p:cNvPr id="4" name="Picture 3" descr="3 克隆积木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305" y="3543935"/>
            <a:ext cx="1473200" cy="1816100"/>
          </a:xfrm>
          <a:prstGeom prst="rect">
            <a:avLst/>
          </a:prstGeom>
        </p:spPr>
      </p:pic>
      <p:pic>
        <p:nvPicPr>
          <p:cNvPr id="5" name="Picture 4" descr="1 克隆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000" y="5571490"/>
            <a:ext cx="1522095" cy="2143760"/>
          </a:xfrm>
          <a:prstGeom prst="rect">
            <a:avLst/>
          </a:prstGeom>
        </p:spPr>
      </p:pic>
      <p:pic>
        <p:nvPicPr>
          <p:cNvPr id="6" name="Picture 5" descr="2 克隆体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6390" y="5520055"/>
            <a:ext cx="2970530" cy="2190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428394"/>
            <a:ext cx="2203704" cy="738664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使用以下空白处或者你自己的设计日志，来回答下列提示问题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104" name="Rectangle 103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 smtClean="0">
                  <a:latin typeface="Futura Condensed"/>
                  <a:cs typeface="Futura Condensed"/>
                </a:rPr>
                <a:t>你</a:t>
              </a:r>
              <a:r>
                <a:rPr lang="zh-CN" altLang="en-US" sz="1600" dirty="0">
                  <a:latin typeface="Futura Condensed"/>
                  <a:cs typeface="Futura Condensed"/>
                </a:rPr>
                <a:t>探究了哪个（些）进阶概念</a:t>
              </a:r>
              <a:r>
                <a:rPr lang="zh-CN" altLang="en-US" sz="1600" dirty="0" smtClean="0">
                  <a:latin typeface="Futura Condensed"/>
                  <a:cs typeface="Futura Condensed"/>
                </a:rPr>
                <a:t>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108" name="Rectangle 107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latin typeface="Futura Condensed"/>
                  <a:cs typeface="Futura Condensed"/>
                </a:rPr>
                <a:t>针对这个（些）进阶概念，你采取了何种学习策略？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10" name="Straight Connector 109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115" name="TextBox 114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457995" y="647673"/>
            <a:ext cx="2815942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800" dirty="0" smtClean="0">
                <a:latin typeface="Futura Condensed"/>
                <a:cs typeface="Futura Condensed"/>
              </a:rPr>
              <a:t>进阶概念</a:t>
            </a:r>
            <a:endParaRPr lang="en-US" altLang="zh-CN" sz="3800" dirty="0" smtClean="0">
              <a:latin typeface="Futura Condensed"/>
              <a:cs typeface="Futura Condensed"/>
            </a:endParaRPr>
          </a:p>
          <a:p>
            <a:r>
              <a:rPr lang="zh-CN" altLang="en-US" sz="3800" dirty="0" smtClean="0">
                <a:latin typeface="Futura Condensed"/>
                <a:cs typeface="Futura Condensed"/>
              </a:rPr>
              <a:t>回顾小结</a:t>
            </a:r>
            <a:endParaRPr lang="en-US" sz="3800" dirty="0" smtClean="0">
              <a:latin typeface="Futura Condensed"/>
              <a:cs typeface="Futura Condensed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29" name="Picture 28" descr="Unit5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 rot="5400000">
              <a:off x="-422951" y="1018244"/>
              <a:ext cx="2436595" cy="4001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5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5hardware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428394"/>
            <a:ext cx="2203704" cy="738664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使用以下空白处或者你自己的设计日志，来回答下列提示问题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457995" y="2725094"/>
            <a:ext cx="6872422" cy="6974779"/>
            <a:chOff x="443298" y="2725094"/>
            <a:chExt cx="6872422" cy="6974779"/>
          </a:xfrm>
        </p:grpSpPr>
        <p:grpSp>
          <p:nvGrpSpPr>
            <p:cNvPr id="51" name="Group 50"/>
            <p:cNvGrpSpPr/>
            <p:nvPr/>
          </p:nvGrpSpPr>
          <p:grpSpPr>
            <a:xfrm>
              <a:off x="444499" y="2725094"/>
              <a:ext cx="6871221" cy="1658949"/>
              <a:chOff x="444499" y="2725094"/>
              <a:chExt cx="6871221" cy="1658949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535219" y="3149603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3" name="Group 72"/>
              <p:cNvGrpSpPr/>
              <p:nvPr/>
            </p:nvGrpSpPr>
            <p:grpSpPr>
              <a:xfrm>
                <a:off x="444499" y="2725094"/>
                <a:ext cx="6871221" cy="337185"/>
                <a:chOff x="444499" y="3063754"/>
                <a:chExt cx="6871221" cy="337185"/>
              </a:xfrm>
            </p:grpSpPr>
            <p:sp>
              <p:nvSpPr>
                <p:cNvPr id="74" name="TextBox 73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你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探究了什么硬件或扩展模块</a:t>
                  </a: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？</a:t>
                  </a:r>
                  <a:r>
                    <a:rPr lang="en-US" sz="1600" dirty="0" smtClean="0">
                      <a:latin typeface="Futura Condensed"/>
                      <a:cs typeface="Futura Condensed"/>
                    </a:rPr>
                    <a:t>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5" name="Straight Connector 74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Group 55"/>
            <p:cNvGrpSpPr/>
            <p:nvPr/>
          </p:nvGrpSpPr>
          <p:grpSpPr>
            <a:xfrm>
              <a:off x="444499" y="4496851"/>
              <a:ext cx="6871221" cy="1658950"/>
              <a:chOff x="444499" y="4530719"/>
              <a:chExt cx="6871221" cy="1658950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535219" y="4955229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8" name="Group 67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69" name="TextBox 68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你是如何连接数字世界和物理世界的？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1" name="Straight Connector 70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7" name="Group 56"/>
            <p:cNvGrpSpPr/>
            <p:nvPr/>
          </p:nvGrpSpPr>
          <p:grpSpPr>
            <a:xfrm>
              <a:off x="444499" y="6268517"/>
              <a:ext cx="6871221" cy="1658950"/>
              <a:chOff x="444499" y="6353187"/>
              <a:chExt cx="6871221" cy="165895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535219" y="6777697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444499" y="6353187"/>
                <a:ext cx="6871221" cy="338554"/>
                <a:chOff x="444499" y="3063754"/>
                <a:chExt cx="6871221" cy="338554"/>
              </a:xfrm>
            </p:grpSpPr>
            <p:sp>
              <p:nvSpPr>
                <p:cNvPr id="65" name="TextBox 64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哪部分很困难？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8" name="Group 57"/>
            <p:cNvGrpSpPr/>
            <p:nvPr/>
          </p:nvGrpSpPr>
          <p:grpSpPr>
            <a:xfrm>
              <a:off x="443298" y="8040923"/>
              <a:ext cx="6871221" cy="1658950"/>
              <a:chOff x="443298" y="8176395"/>
              <a:chExt cx="6871221" cy="1658950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534018" y="8600905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0" name="Group 59"/>
              <p:cNvGrpSpPr/>
              <p:nvPr/>
            </p:nvGrpSpPr>
            <p:grpSpPr>
              <a:xfrm>
                <a:off x="443298" y="8176395"/>
                <a:ext cx="6871221" cy="337926"/>
                <a:chOff x="444499" y="3063754"/>
                <a:chExt cx="6871221" cy="337926"/>
              </a:xfrm>
            </p:grpSpPr>
            <p:sp>
              <p:nvSpPr>
                <p:cNvPr id="61" name="TextBox 60"/>
                <p:cNvSpPr txBox="1"/>
                <p:nvPr/>
              </p:nvSpPr>
              <p:spPr>
                <a:xfrm>
                  <a:off x="444499" y="3063754"/>
                  <a:ext cx="6871221" cy="3379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哪部分给人惊喜？</a:t>
                  </a:r>
                  <a:endParaRPr lang="zh-CN" alt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2" name="Straight Connector 61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76" name="Group 75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77" name="TextBox 76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78" name="Straight Connector 7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/>
          <p:cNvSpPr txBox="1"/>
          <p:nvPr/>
        </p:nvSpPr>
        <p:spPr>
          <a:xfrm>
            <a:off x="457995" y="595839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/>
              <a:t>硬件和扩展回顾小结</a:t>
            </a:r>
            <a:endParaRPr lang="en-US" sz="4000" dirty="0">
              <a:latin typeface="Futura Condensed"/>
              <a:cs typeface="Futura Condensed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53" name="Picture 52" descr="Unit5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55" name="TextBox 54"/>
            <p:cNvSpPr txBox="1"/>
            <p:nvPr/>
          </p:nvSpPr>
          <p:spPr>
            <a:xfrm rot="5400000">
              <a:off x="-422951" y="1018244"/>
              <a:ext cx="2436595" cy="4001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5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1510</Words>
  <Application>WPS Presentation</Application>
  <PresentationFormat>Custom</PresentationFormat>
  <Paragraphs>154</Paragraphs>
  <Slides>9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4" baseType="lpstr">
      <vt:lpstr>Arial</vt:lpstr>
      <vt:lpstr>SimSun</vt:lpstr>
      <vt:lpstr>Wingdings</vt:lpstr>
      <vt:lpstr>Futura Condensed</vt:lpstr>
      <vt:lpstr>Thonburi</vt:lpstr>
      <vt:lpstr>Arial</vt:lpstr>
      <vt:lpstr>Lucida Grande</vt:lpstr>
      <vt:lpstr>SimSun</vt:lpstr>
      <vt:lpstr>宋体-简</vt:lpstr>
      <vt:lpstr>微软雅黑</vt:lpstr>
      <vt:lpstr>汉仪旗黑</vt:lpstr>
      <vt:lpstr>Arial Unicode MS</vt:lpstr>
      <vt:lpstr>Calibri</vt:lpstr>
      <vt:lpstr>Helvetica Neue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Christan Balch</dc:creator>
  <cp:lastModifiedBy>hello_mac</cp:lastModifiedBy>
  <cp:revision>810</cp:revision>
  <cp:lastPrinted>2020-10-03T10:58:22Z</cp:lastPrinted>
  <dcterms:created xsi:type="dcterms:W3CDTF">2020-10-03T10:58:22Z</dcterms:created>
  <dcterms:modified xsi:type="dcterms:W3CDTF">2020-10-03T10:58:22Z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1033-2.7.0.4476</vt:lpwstr>
  </property>
</Properties>
</file>

<file path=docProps/thumbnail.jpeg>
</file>